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70" r:id="rId4"/>
    <p:sldId id="259" r:id="rId5"/>
    <p:sldId id="280" r:id="rId6"/>
    <p:sldId id="260" r:id="rId7"/>
    <p:sldId id="261" r:id="rId8"/>
    <p:sldId id="273" r:id="rId9"/>
    <p:sldId id="267" r:id="rId10"/>
    <p:sldId id="272" r:id="rId11"/>
    <p:sldId id="279" r:id="rId12"/>
    <p:sldId id="274" r:id="rId13"/>
    <p:sldId id="275" r:id="rId14"/>
    <p:sldId id="276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19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E39-46A8-9B45-B47338D27B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E39-46A8-9B45-B47338D27B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Feuil1!$A$1:$A$2</c:f>
              <c:strCache>
                <c:ptCount val="2"/>
                <c:pt idx="0">
                  <c:v>SCA ST+ </c:v>
                </c:pt>
                <c:pt idx="1">
                  <c:v>SCA ST-</c:v>
                </c:pt>
              </c:strCache>
            </c:strRef>
          </c:cat>
          <c:val>
            <c:numRef>
              <c:f>Feuil1!$B$1:$B$2</c:f>
              <c:numCache>
                <c:formatCode>General</c:formatCode>
                <c:ptCount val="2"/>
                <c:pt idx="0">
                  <c:v>93</c:v>
                </c:pt>
                <c:pt idx="1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39-46A8-9B45-B47338D27BF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ayout>
        <c:manualLayout>
          <c:xMode val="edge"/>
          <c:yMode val="edge"/>
          <c:x val="0.76936911094793858"/>
          <c:y val="0.31007747953398684"/>
          <c:w val="0.17991617001314894"/>
          <c:h val="0.188902850014250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195652887139108"/>
          <c:y val="6.8859335883695166E-2"/>
          <c:w val="0.84804347112860889"/>
          <c:h val="0.7541350844497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Feuil1!$A$2</c:f>
              <c:strCache>
                <c:ptCount val="1"/>
                <c:pt idx="0">
                  <c:v>SCA ST+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HTA</c:v>
                </c:pt>
                <c:pt idx="1">
                  <c:v>Diabète </c:v>
                </c:pt>
                <c:pt idx="2">
                  <c:v>Tabagisme</c:v>
                </c:pt>
                <c:pt idx="3">
                  <c:v>Dydlipidémie</c:v>
                </c:pt>
                <c:pt idx="4">
                  <c:v>Sédentarité</c:v>
                </c:pt>
                <c:pt idx="5">
                  <c:v>Obésité</c:v>
                </c:pt>
                <c:pt idx="6">
                  <c:v>obésité androide </c:v>
                </c:pt>
              </c:strCache>
            </c:strRef>
          </c:cat>
          <c:val>
            <c:numRef>
              <c:f>Feuil1!$B$2:$H$2</c:f>
              <c:numCache>
                <c:formatCode>General</c:formatCode>
                <c:ptCount val="7"/>
                <c:pt idx="0">
                  <c:v>74.2</c:v>
                </c:pt>
                <c:pt idx="1">
                  <c:v>29</c:v>
                </c:pt>
                <c:pt idx="2">
                  <c:v>32.299999999999997</c:v>
                </c:pt>
                <c:pt idx="3">
                  <c:v>17.2</c:v>
                </c:pt>
                <c:pt idx="4">
                  <c:v>91.4</c:v>
                </c:pt>
                <c:pt idx="5">
                  <c:v>37.6</c:v>
                </c:pt>
                <c:pt idx="6">
                  <c:v>38.700000000000003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0D-43B0-A874-988E4F5EB0CF}"/>
            </c:ext>
          </c:extLst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SCA ST-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HTA</c:v>
                </c:pt>
                <c:pt idx="1">
                  <c:v>Diabète </c:v>
                </c:pt>
                <c:pt idx="2">
                  <c:v>Tabagisme</c:v>
                </c:pt>
                <c:pt idx="3">
                  <c:v>Dydlipidémie</c:v>
                </c:pt>
                <c:pt idx="4">
                  <c:v>Sédentarité</c:v>
                </c:pt>
                <c:pt idx="5">
                  <c:v>Obésité</c:v>
                </c:pt>
                <c:pt idx="6">
                  <c:v>obésité androide </c:v>
                </c:pt>
              </c:strCache>
            </c:strRef>
          </c:cat>
          <c:val>
            <c:numRef>
              <c:f>Feuil1!$B$3:$H$3</c:f>
              <c:numCache>
                <c:formatCode>General</c:formatCode>
                <c:ptCount val="7"/>
                <c:pt idx="0">
                  <c:v>66.7</c:v>
                </c:pt>
                <c:pt idx="1">
                  <c:v>48.1</c:v>
                </c:pt>
                <c:pt idx="2">
                  <c:v>22.2</c:v>
                </c:pt>
                <c:pt idx="3">
                  <c:v>18.5</c:v>
                </c:pt>
                <c:pt idx="4">
                  <c:v>85.2</c:v>
                </c:pt>
                <c:pt idx="5">
                  <c:v>48.1</c:v>
                </c:pt>
                <c:pt idx="6">
                  <c:v>40.700000000000003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0D-43B0-A874-988E4F5EB0C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-248616352"/>
        <c:axId val="-248606560"/>
      </c:barChart>
      <c:catAx>
        <c:axId val="-248616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FRCV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48606560"/>
        <c:crosses val="autoZero"/>
        <c:auto val="1"/>
        <c:lblAlgn val="ctr"/>
        <c:lblOffset val="100"/>
        <c:noMultiLvlLbl val="0"/>
      </c:catAx>
      <c:valAx>
        <c:axId val="-2486065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Pourcentage</a:t>
                </a:r>
                <a:r>
                  <a:rPr lang="fr-FR" baseline="0"/>
                  <a:t> </a:t>
                </a:r>
              </a:p>
              <a:p>
                <a:pPr>
                  <a:defRPr/>
                </a:pPr>
                <a:endParaRPr lang="fr-FR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-24861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142208005249342"/>
          <c:y val="0.93687258029920306"/>
          <c:w val="0.29715567585301839"/>
          <c:h val="6.31274197007969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0.59495</cdr:x>
      <cdr:y>0</cdr:y>
    </cdr:from>
    <cdr:to>
      <cdr:x>0.71726</cdr:x>
      <cdr:y>0.3562</cdr:y>
    </cdr:to>
    <cdr:sp macro="" textlink="">
      <cdr:nvSpPr>
        <cdr:cNvPr id="2" name="Ellipse 1">
          <a:extLst xmlns:a="http://schemas.openxmlformats.org/drawingml/2006/main">
            <a:ext uri="{FF2B5EF4-FFF2-40B4-BE49-F238E27FC236}">
              <a16:creationId xmlns:a16="http://schemas.microsoft.com/office/drawing/2014/main" id="{DEA21E5E-2AD9-4C57-A96D-46534CAEF059}"/>
            </a:ext>
          </a:extLst>
        </cdr:cNvPr>
        <cdr:cNvSpPr/>
      </cdr:nvSpPr>
      <cdr:spPr>
        <a:xfrm xmlns:a="http://schemas.openxmlformats.org/drawingml/2006/main">
          <a:off x="3626840" y="-1510304"/>
          <a:ext cx="745588" cy="164240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/>
        </a:p>
      </cdr:txBody>
    </cdr:sp>
  </cdr:relSizeAnchor>
  <cdr:relSizeAnchor xmlns:cdr="http://schemas.openxmlformats.org/drawingml/2006/chartDrawing">
    <cdr:from>
      <cdr:x>0.24315</cdr:x>
      <cdr:y>0.33627</cdr:y>
    </cdr:from>
    <cdr:to>
      <cdr:x>0.36545</cdr:x>
      <cdr:y>0.69247</cdr:y>
    </cdr:to>
    <cdr:sp macro="" textlink="">
      <cdr:nvSpPr>
        <cdr:cNvPr id="3" name="Ellipse 2">
          <a:extLst xmlns:a="http://schemas.openxmlformats.org/drawingml/2006/main">
            <a:ext uri="{FF2B5EF4-FFF2-40B4-BE49-F238E27FC236}">
              <a16:creationId xmlns:a16="http://schemas.microsoft.com/office/drawing/2014/main" id="{DEA21E5E-2AD9-4C57-A96D-46534CAEF059}"/>
            </a:ext>
          </a:extLst>
        </cdr:cNvPr>
        <cdr:cNvSpPr/>
      </cdr:nvSpPr>
      <cdr:spPr>
        <a:xfrm xmlns:a="http://schemas.openxmlformats.org/drawingml/2006/main">
          <a:off x="1482215" y="1550490"/>
          <a:ext cx="745588" cy="164240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fr-FR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59DB5-2DA1-4DA1-8EF9-2F803F82048A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2B126-7901-4A92-BDDB-3E9F0F55DB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481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E6E2C-BDFF-450B-B9BA-AC917B34B74D}" type="datetime1">
              <a:rPr lang="fr-FR" smtClean="0"/>
              <a:t>29/10/2021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6045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79F4-5097-4C61-B8A4-BF2B88631218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EDC9-85E7-4FF1-848C-823C46D196D7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322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re et contenu sur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109728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4114800"/>
            <a:ext cx="109728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6DFEF3CD-6EE6-4617-B123-11871FE2C052}" type="datetime1">
              <a:rPr lang="fr-FR" smtClean="0"/>
              <a:t>29/10/2021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J7-SOCARB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4A872010-61C0-4BFA-8976-F290016CE5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195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F565-4980-43DD-9AEC-CFCC41B3CAD8}" type="datetime1">
              <a:rPr lang="fr-FR" smtClean="0"/>
              <a:t>29/10/2021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/>
              <a:t>J7-SOCARB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872010-61C0-4BFA-8976-F290016CE5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13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F2B4-0198-47C7-8493-E0C6126DACE7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554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7ED1-C998-4041-A640-41630161C445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137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68828-389C-44AF-BCA5-436F798CB3C5}" type="datetime1">
              <a:rPr lang="fr-FR" smtClean="0"/>
              <a:t>29/10/2021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15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B02CC-4B71-4309-963E-8CFAADF4E7C5}" type="datetime1">
              <a:rPr lang="fr-FR" smtClean="0"/>
              <a:t>29/10/2021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54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EE54-CD76-4CD0-BB15-D847F28FA826}" type="datetime1">
              <a:rPr lang="fr-FR" smtClean="0"/>
              <a:t>29/10/2021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51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5DB1-F329-4A58-B43F-CCE3036010E5}" type="datetime1">
              <a:rPr lang="fr-FR" smtClean="0"/>
              <a:t>29/10/2021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3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608B-82F2-46F2-935A-C88F22E7CBFA}" type="datetime1">
              <a:rPr lang="fr-FR" smtClean="0"/>
              <a:t>29/10/2021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84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27B8C-285F-4BD7-8CD0-71EBE2B37EEE}" type="datetime1">
              <a:rPr lang="fr-FR" smtClean="0"/>
              <a:t>29/10/2021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A872010-61C0-4BFA-8976-F290016CE5EB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488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B6111A-B185-43D6-97E6-78BCDE8A7D7B}" type="datetime1">
              <a:rPr lang="fr-FR" smtClean="0"/>
              <a:t>29/10/2021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/>
              <a:t>J7-SOCARB</a:t>
            </a: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872010-61C0-4BFA-8976-F290016CE5EB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91208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D82627-8289-4516-9C55-63BE3C36D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22960"/>
            <a:ext cx="9144000" cy="393192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6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Prévalence de l’artériopathie oblitérante des membres inférieurs dans une population de coronariens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BF0FF9D-73F2-4249-B5FB-E435F56459A8}"/>
              </a:ext>
            </a:extLst>
          </p:cNvPr>
          <p:cNvSpPr txBox="1"/>
          <p:nvPr/>
        </p:nvSpPr>
        <p:spPr>
          <a:xfrm>
            <a:off x="2613660" y="4815840"/>
            <a:ext cx="8221980" cy="878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fr-FR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COMPAORE KKLF</a:t>
            </a:r>
            <a:r>
              <a:rPr lang="fr-FR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YAMEOGO NV, KAGAMBEGA LJ</a:t>
            </a:r>
            <a:r>
              <a:rPr lang="fr-FR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BENON L, NIANKARA A, TALL-THIAM A, KOLOGO KJ, MILLOGO RCG, ZABSONRE P</a:t>
            </a:r>
            <a:endParaRPr lang="fr-FR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282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3306FA-21C5-495F-AFA6-97CD14766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6091"/>
            <a:ext cx="10515600" cy="5099277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FDRCV </a:t>
            </a:r>
          </a:p>
          <a:p>
            <a:pPr>
              <a:buClrTx/>
              <a:buSzPct val="130000"/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Nombre moyen de FDRCV =2,31;</a:t>
            </a:r>
          </a:p>
          <a:p>
            <a:pPr>
              <a:buClrTx/>
              <a:buSzPct val="130000"/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47 patients soit 39% ≥ 3 FDRCV;</a:t>
            </a:r>
          </a:p>
          <a:p>
            <a:pPr>
              <a:buClrTx/>
              <a:buSzPct val="130000"/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Sédentarité, </a:t>
            </a:r>
          </a:p>
          <a:p>
            <a:pPr>
              <a:buClrTx/>
              <a:buSzPct val="130000"/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HTA, </a:t>
            </a:r>
          </a:p>
          <a:p>
            <a:pPr>
              <a:buClrTx/>
              <a:buSzPct val="130000"/>
              <a:buFont typeface="Arial" panose="020B0604020202020204" pitchFamily="34" charset="0"/>
              <a:buChar char="•"/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iabète</a:t>
            </a:r>
          </a:p>
          <a:p>
            <a:pPr>
              <a:buClrTx/>
              <a:buSzPct val="130000"/>
              <a:buFont typeface="Arial" panose="020B0604020202020204" pitchFamily="34" charset="0"/>
              <a:buChar char="•"/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Obésité</a:t>
            </a:r>
            <a:endParaRPr lang="fr-F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fr-F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A0B0E380-95DA-4951-B034-E4D3A1937C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7673846"/>
              </p:ext>
            </p:extLst>
          </p:nvPr>
        </p:nvGraphicFramePr>
        <p:xfrm>
          <a:off x="5462451" y="1510304"/>
          <a:ext cx="6096000" cy="4610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6D084D17-D387-4A55-9FAA-0E9F34127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91" y="562707"/>
            <a:ext cx="10561320" cy="1406769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</a:t>
            </a:r>
            <a:br>
              <a:rPr lang="fr-FR" dirty="0"/>
            </a:br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E5B26B-7191-4860-8218-1FABF78AB3F0}"/>
              </a:ext>
            </a:extLst>
          </p:cNvPr>
          <p:cNvSpPr/>
          <p:nvPr/>
        </p:nvSpPr>
        <p:spPr>
          <a:xfrm>
            <a:off x="5689879" y="6121153"/>
            <a:ext cx="5641143" cy="5908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Figure 2: </a:t>
            </a:r>
            <a:r>
              <a:rPr lang="fr-FR" dirty="0">
                <a:solidFill>
                  <a:schemeClr val="tx1"/>
                </a:solidFill>
              </a:rPr>
              <a:t>répartition des patients selon les FDRCV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135D77D-CC63-456F-ABE7-5C1C537E9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z="4400" smtClean="0"/>
              <a:t>10</a:t>
            </a:fld>
            <a:endParaRPr lang="fr-FR" sz="4400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3EF4826-4FFA-41E8-A870-8FB411EDF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EA21E5E-2AD9-4C57-A96D-46534CAEF059}"/>
              </a:ext>
            </a:extLst>
          </p:cNvPr>
          <p:cNvSpPr/>
          <p:nvPr/>
        </p:nvSpPr>
        <p:spPr>
          <a:xfrm>
            <a:off x="6138202" y="1969476"/>
            <a:ext cx="745588" cy="16424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A1782D4-A3C7-48C8-A00A-560AD22E29E4}"/>
              </a:ext>
            </a:extLst>
          </p:cNvPr>
          <p:cNvSpPr/>
          <p:nvPr/>
        </p:nvSpPr>
        <p:spPr>
          <a:xfrm>
            <a:off x="9834879" y="2994526"/>
            <a:ext cx="745588" cy="16424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145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3306FA-21C5-495F-AFA6-97CD14766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6091"/>
            <a:ext cx="10515600" cy="5099277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ATCD familiaux </a:t>
            </a:r>
            <a:endParaRPr lang="fr-F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fr-F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fr-F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6D084D17-D387-4A55-9FAA-0E9F34127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91" y="562707"/>
            <a:ext cx="10561320" cy="1406769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</a:t>
            </a:r>
            <a:br>
              <a:rPr lang="fr-FR" dirty="0"/>
            </a:br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E5B26B-7191-4860-8218-1FABF78AB3F0}"/>
              </a:ext>
            </a:extLst>
          </p:cNvPr>
          <p:cNvSpPr/>
          <p:nvPr/>
        </p:nvSpPr>
        <p:spPr>
          <a:xfrm>
            <a:off x="2641879" y="5419446"/>
            <a:ext cx="7388386" cy="5908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Figure 3</a:t>
            </a:r>
            <a:r>
              <a:rPr lang="fr-FR" dirty="0">
                <a:solidFill>
                  <a:schemeClr val="tx1"/>
                </a:solidFill>
              </a:rPr>
              <a:t>: répartition des patients selon les antécédents familiaux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D57AFB0E-7135-46CD-BE44-281C8552F9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683804"/>
              </p:ext>
            </p:extLst>
          </p:nvPr>
        </p:nvGraphicFramePr>
        <p:xfrm>
          <a:off x="2634932" y="1969476"/>
          <a:ext cx="7395333" cy="3094891"/>
        </p:xfrm>
        <a:graphic>
          <a:graphicData uri="http://schemas.openxmlformats.org/drawingml/2006/table">
            <a:tbl>
              <a:tblPr firstRow="1" firstCol="1" bandRow="1"/>
              <a:tblGrid>
                <a:gridCol w="2464659">
                  <a:extLst>
                    <a:ext uri="{9D8B030D-6E8A-4147-A177-3AD203B41FA5}">
                      <a16:colId xmlns:a16="http://schemas.microsoft.com/office/drawing/2014/main" val="2454721024"/>
                    </a:ext>
                  </a:extLst>
                </a:gridCol>
                <a:gridCol w="2465337">
                  <a:extLst>
                    <a:ext uri="{9D8B030D-6E8A-4147-A177-3AD203B41FA5}">
                      <a16:colId xmlns:a16="http://schemas.microsoft.com/office/drawing/2014/main" val="192784612"/>
                    </a:ext>
                  </a:extLst>
                </a:gridCol>
                <a:gridCol w="2465337">
                  <a:extLst>
                    <a:ext uri="{9D8B030D-6E8A-4147-A177-3AD203B41FA5}">
                      <a16:colId xmlns:a16="http://schemas.microsoft.com/office/drawing/2014/main" val="3090144127"/>
                    </a:ext>
                  </a:extLst>
                </a:gridCol>
              </a:tblGrid>
              <a:tr h="6295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ATCD Familial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Effectif (n)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Pourcentage (%)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540272"/>
                  </a:ext>
                </a:extLst>
              </a:tr>
              <a:tr h="6031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HTA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46,97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458553"/>
                  </a:ext>
                </a:extLst>
              </a:tr>
              <a:tr h="6295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Diabète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21,21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1589951"/>
                  </a:ext>
                </a:extLst>
              </a:tr>
              <a:tr h="6295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HTA+ Diabète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31,82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978993"/>
                  </a:ext>
                </a:extLst>
              </a:tr>
              <a:tr h="6031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4963820"/>
                  </a:ext>
                </a:extLst>
              </a:tr>
            </a:tbl>
          </a:graphicData>
        </a:graphic>
      </p:graphicFrame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941E6238-F114-4ECE-ABC8-C22491C6E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z="4400" smtClean="0"/>
              <a:t>11</a:t>
            </a:fld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18E296A7-4FB9-43CE-A43A-240D7AF75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</p:spTree>
    <p:extLst>
      <p:ext uri="{BB962C8B-B14F-4D97-AF65-F5344CB8AC3E}">
        <p14:creationId xmlns:p14="http://schemas.microsoft.com/office/powerpoint/2010/main" val="3895503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D9291A-8679-4C97-9659-8511810AB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399"/>
            <a:ext cx="10972800" cy="1618957"/>
          </a:xfrm>
        </p:spPr>
        <p:txBody>
          <a:bodyPr>
            <a:normAutofit/>
          </a:bodyPr>
          <a:lstStyle/>
          <a:p>
            <a:pPr algn="ctr"/>
            <a:r>
              <a:rPr lang="fr-FR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</a:t>
            </a:r>
            <a:br>
              <a:rPr lang="fr-F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sz="1400" dirty="0"/>
            </a:br>
            <a:endParaRPr lang="fr-FR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EAB525-D89A-4C50-BC4F-AF62BE27F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6091"/>
            <a:ext cx="10972800" cy="4706815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v"/>
            </a:pPr>
            <a:r>
              <a:rPr lang="fr-FR" dirty="0"/>
              <a:t> </a:t>
            </a:r>
            <a:r>
              <a:rPr lang="fr-FR" b="1" dirty="0"/>
              <a:t>Résultats analytiques (analyse multivariée)</a:t>
            </a:r>
          </a:p>
          <a:p>
            <a:pPr marL="0" indent="0">
              <a:buClrTx/>
              <a:buNone/>
            </a:pPr>
            <a:endParaRPr lang="fr-FR" b="1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E5C049DF-9DEC-4BF5-AB86-C6EEE3B15F70}"/>
              </a:ext>
            </a:extLst>
          </p:cNvPr>
          <p:cNvSpPr txBox="1">
            <a:spLocks/>
          </p:cNvSpPr>
          <p:nvPr/>
        </p:nvSpPr>
        <p:spPr>
          <a:xfrm>
            <a:off x="181791" y="562707"/>
            <a:ext cx="10561320" cy="1406769"/>
          </a:xfrm>
          <a:prstGeom prst="rect">
            <a:avLst/>
          </a:prstGeom>
        </p:spPr>
        <p:txBody>
          <a:bodyPr vert="horz" lIns="0" rIns="0" bIns="0"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fr-FR" dirty="0"/>
            </a:br>
            <a:endParaRPr lang="fr-FR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3D796E7-76AA-41F9-B36F-BD5FCC6FFD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147147"/>
              </p:ext>
            </p:extLst>
          </p:nvPr>
        </p:nvGraphicFramePr>
        <p:xfrm>
          <a:off x="2083191" y="1769305"/>
          <a:ext cx="8473440" cy="4128930"/>
        </p:xfrm>
        <a:graphic>
          <a:graphicData uri="http://schemas.openxmlformats.org/drawingml/2006/table">
            <a:tbl>
              <a:tblPr firstRow="1" firstCol="1" bandRow="1"/>
              <a:tblGrid>
                <a:gridCol w="1723300">
                  <a:extLst>
                    <a:ext uri="{9D8B030D-6E8A-4147-A177-3AD203B41FA5}">
                      <a16:colId xmlns:a16="http://schemas.microsoft.com/office/drawing/2014/main" val="2456910961"/>
                    </a:ext>
                  </a:extLst>
                </a:gridCol>
                <a:gridCol w="1723300">
                  <a:extLst>
                    <a:ext uri="{9D8B030D-6E8A-4147-A177-3AD203B41FA5}">
                      <a16:colId xmlns:a16="http://schemas.microsoft.com/office/drawing/2014/main" val="2258970877"/>
                    </a:ext>
                  </a:extLst>
                </a:gridCol>
                <a:gridCol w="3839324">
                  <a:extLst>
                    <a:ext uri="{9D8B030D-6E8A-4147-A177-3AD203B41FA5}">
                      <a16:colId xmlns:a16="http://schemas.microsoft.com/office/drawing/2014/main" val="1022541986"/>
                    </a:ext>
                  </a:extLst>
                </a:gridCol>
                <a:gridCol w="1187516">
                  <a:extLst>
                    <a:ext uri="{9D8B030D-6E8A-4147-A177-3AD203B41FA5}">
                      <a16:colId xmlns:a16="http://schemas.microsoft.com/office/drawing/2014/main" val="1409181853"/>
                    </a:ext>
                  </a:extLst>
                </a:gridCol>
              </a:tblGrid>
              <a:tr h="409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Variables 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ajusté 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 OR à 95%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457511"/>
                  </a:ext>
                </a:extLst>
              </a:tr>
              <a:tr h="3484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Diabète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5,16 </a:t>
                      </a:r>
                      <a:endParaRPr lang="fr-FR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[1,37 ; 24,27]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0,0232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8142489"/>
                  </a:ext>
                </a:extLst>
              </a:tr>
              <a:tr h="3484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 ST+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8,82 </a:t>
                      </a:r>
                      <a:endParaRPr lang="fr-FR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[1.99 ; 51,99]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0,0077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1421233"/>
                  </a:ext>
                </a:extLst>
              </a:tr>
              <a:tr h="7368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Cardiopathie ischémique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0,16</a:t>
                      </a:r>
                      <a:endParaRPr lang="fr-FR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[0,030 ; 0,67]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0,0182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9723089"/>
                  </a:ext>
                </a:extLst>
              </a:tr>
              <a:tr h="7368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Dilatation VG 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0,14 </a:t>
                      </a:r>
                      <a:endParaRPr lang="fr-FR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[0,023 ; 0,664]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0,0202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4651048"/>
                  </a:ext>
                </a:extLst>
              </a:tr>
              <a:tr h="7368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Hypokinésie segmentaire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0,21 </a:t>
                      </a:r>
                      <a:endParaRPr lang="fr-FR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[0,054 ; 0,662]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0,011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235748"/>
                  </a:ext>
                </a:extLst>
              </a:tr>
              <a:tr h="4585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FRCV ≥ 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9.211074e-10 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fr-F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[2.574441e-222 ; 9.631317e+19]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0,9891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0354391"/>
                  </a:ext>
                </a:extLst>
              </a:tr>
            </a:tbl>
          </a:graphicData>
        </a:graphic>
      </p:graphicFrame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277E85-4197-415A-A35B-9637737E1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z="4400" smtClean="0"/>
              <a:t>12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30D48FE-D48B-4CFD-84DE-CDC1ECA80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</p:spTree>
    <p:extLst>
      <p:ext uri="{BB962C8B-B14F-4D97-AF65-F5344CB8AC3E}">
        <p14:creationId xmlns:p14="http://schemas.microsoft.com/office/powerpoint/2010/main" val="1302041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17C08E-3095-45F2-9A23-7C5BA8A4C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7"/>
            <a:ext cx="10972800" cy="899629"/>
          </a:xfrm>
        </p:spPr>
        <p:txBody>
          <a:bodyPr>
            <a:normAutofit/>
          </a:bodyPr>
          <a:lstStyle/>
          <a:p>
            <a:pPr algn="ctr"/>
            <a:r>
              <a:rPr lang="fr-FR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fr-F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BA7120-8E90-4708-915A-B7B1B7A68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ClrTx/>
              <a:buSzPct val="130000"/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fr-F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’AOMI est très prévalente </a:t>
            </a: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chez les</a:t>
            </a:r>
            <a:r>
              <a:rPr lang="fr-F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coronariens;</a:t>
            </a:r>
          </a:p>
          <a:p>
            <a:pPr algn="just">
              <a:lnSpc>
                <a:spcPct val="150000"/>
              </a:lnSpc>
              <a:buClrTx/>
              <a:buSzPct val="130000"/>
              <a:buFont typeface="Arial" panose="020B0604020202020204" pitchFamily="34" charset="0"/>
              <a:buChar char="•"/>
            </a:pPr>
            <a:r>
              <a:rPr lang="fr-F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IPS: moyen simple, peu onéreux et rapide; </a:t>
            </a:r>
          </a:p>
          <a:p>
            <a:pPr algn="just">
              <a:lnSpc>
                <a:spcPct val="150000"/>
              </a:lnSpc>
              <a:buClrTx/>
              <a:buSzPct val="130000"/>
              <a:buFont typeface="Arial" panose="020B0604020202020204" pitchFamily="34" charset="0"/>
              <a:buChar char="•"/>
            </a:pPr>
            <a:r>
              <a:rPr lang="fr-F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Intérêt </a:t>
            </a:r>
            <a:r>
              <a:rPr lang="fr-F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d’un dépistage systématique avec le Doppler de poche pour une prise en charge globale du patient.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B917196-A5F6-496C-8FEF-337CFC5E3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z="4000" smtClean="0"/>
              <a:t>13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13063CC-6404-44F0-A3F4-323768A64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</p:spTree>
    <p:extLst>
      <p:ext uri="{BB962C8B-B14F-4D97-AF65-F5344CB8AC3E}">
        <p14:creationId xmlns:p14="http://schemas.microsoft.com/office/powerpoint/2010/main" val="1640174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C9085C-9A25-4718-856D-F1D213659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209" y="2603226"/>
            <a:ext cx="11074400" cy="1143000"/>
          </a:xfrm>
        </p:spPr>
        <p:txBody>
          <a:bodyPr>
            <a:normAutofit/>
          </a:bodyPr>
          <a:lstStyle/>
          <a:p>
            <a:pPr algn="ctr"/>
            <a:r>
              <a:rPr lang="fr-FR" sz="7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FDCAE7-0B02-4264-B307-09B829FD0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z="4400" smtClean="0"/>
              <a:t>14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68DAF1-5B89-4D3A-A8F7-B5188762D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</p:spTree>
    <p:extLst>
      <p:ext uri="{BB962C8B-B14F-4D97-AF65-F5344CB8AC3E}">
        <p14:creationId xmlns:p14="http://schemas.microsoft.com/office/powerpoint/2010/main" val="135576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D08101-4951-4953-ACA3-380D5968D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/>
          <a:lstStyle/>
          <a:p>
            <a:pPr algn="just">
              <a:lnSpc>
                <a:spcPct val="150000"/>
              </a:lnSpc>
              <a:buClrTx/>
            </a:pP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L’athérosclérose constitue un véritable problème de santé publique;</a:t>
            </a:r>
          </a:p>
          <a:p>
            <a:pPr algn="just">
              <a:lnSpc>
                <a:spcPct val="150000"/>
              </a:lnSpc>
              <a:buClrTx/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tteintes poly-artérielles pouvant mettre en jeu le pronostic vital et fonctionnel;</a:t>
            </a:r>
          </a:p>
          <a:p>
            <a:pPr algn="just">
              <a:lnSpc>
                <a:spcPct val="150000"/>
              </a:lnSpc>
              <a:buClrTx/>
            </a:pPr>
            <a:r>
              <a:rPr lang="fr-FR" dirty="0">
                <a:latin typeface="Times New Roman" panose="02020603050405020304" pitchFamily="18" charset="0"/>
              </a:rPr>
              <a:t>IPS moyen de dépistage simple de l’AOMI sous utilisée dans notre contexte;</a:t>
            </a:r>
          </a:p>
          <a:p>
            <a:pPr algn="just">
              <a:lnSpc>
                <a:spcPct val="150000"/>
              </a:lnSpc>
              <a:buClrTx/>
            </a:pPr>
            <a:r>
              <a:rPr lang="fr-FR" dirty="0">
                <a:latin typeface="Times New Roman" panose="02020603050405020304" pitchFamily="18" charset="0"/>
              </a:rPr>
              <a:t>Peu de données sur l’AOMI dans notre contexte.</a:t>
            </a:r>
          </a:p>
          <a:p>
            <a:pPr algn="just">
              <a:lnSpc>
                <a:spcPct val="150000"/>
              </a:lnSpc>
              <a:buClrTx/>
            </a:pPr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69FA8B17-336B-4D50-BCD2-2BA57A29E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" y="681037"/>
            <a:ext cx="10561320" cy="1272381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br>
              <a:rPr lang="fr-FR" dirty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61F994-DC75-4E65-BB41-E7E01948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z="4400" smtClean="0"/>
              <a:t>2</a:t>
            </a:fld>
            <a:endParaRPr lang="fr-FR" sz="440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4AB890-B7EC-4AAD-B4A5-C82774708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</p:spTree>
    <p:extLst>
      <p:ext uri="{BB962C8B-B14F-4D97-AF65-F5344CB8AC3E}">
        <p14:creationId xmlns:p14="http://schemas.microsoft.com/office/powerpoint/2010/main" val="2371847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EF1BCB-EF0A-4131-AAEA-6AD2A89E7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639" y="1977935"/>
            <a:ext cx="10722429" cy="3919946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ClrTx/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Décrire le profil de l’indice de pression systolique chez les patients suivis pour coronaropathie dans le service de Cardiologie du 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CHU-YO.</a:t>
            </a:r>
          </a:p>
          <a:p>
            <a:pPr lvl="0" algn="just">
              <a:lnSpc>
                <a:spcPct val="150000"/>
              </a:lnSpc>
              <a:buClrTx/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Décrire les éventuels facteurs de risque de l’association AOMI et coronaropathie.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334E6306-6235-4394-819E-E8EB87A8D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1" y="705555"/>
            <a:ext cx="10561320" cy="787966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Objectifs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946BD76-02C5-42EE-BC31-E09B02DC1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z="4400" smtClean="0"/>
              <a:t>3</a:t>
            </a:fld>
            <a:endParaRPr lang="fr-FR" sz="440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F454AD-D5E7-436E-B8E8-0F8A4326F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</p:spTree>
    <p:extLst>
      <p:ext uri="{BB962C8B-B14F-4D97-AF65-F5344CB8AC3E}">
        <p14:creationId xmlns:p14="http://schemas.microsoft.com/office/powerpoint/2010/main" val="276668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E00BD8-553C-4E32-8CF8-CE4B09900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" y="1493521"/>
            <a:ext cx="11094720" cy="445008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Tx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d’étude :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tude transversale descriptive à recrutement prospectif</a:t>
            </a:r>
          </a:p>
          <a:p>
            <a:pPr algn="just">
              <a:lnSpc>
                <a:spcPct val="150000"/>
              </a:lnSpc>
              <a:buClrTx/>
            </a:pP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Cadre de l’étude: </a:t>
            </a:r>
            <a:r>
              <a:rPr lang="fr-F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service de cardiologie du CHU/YO </a:t>
            </a:r>
          </a:p>
          <a:p>
            <a:pPr algn="just">
              <a:lnSpc>
                <a:spcPct val="150000"/>
              </a:lnSpc>
              <a:buClrTx/>
            </a:pP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Durée de l’étude: 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fr-FR" sz="2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er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juillet au 30 septembre 2021</a:t>
            </a:r>
          </a:p>
          <a:p>
            <a:pPr algn="just">
              <a:lnSpc>
                <a:spcPct val="150000"/>
              </a:lnSpc>
              <a:buClrTx/>
            </a:pPr>
            <a:r>
              <a:rPr lang="fr-F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Critères d’inclusion: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Tous les patients </a:t>
            </a:r>
            <a:r>
              <a:rPr lang="fr-F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hospitalisés pour syndrome coronaire aigu ou suivis en ambulatoire pour une cardiopathie ischémique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buClrTx/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IPS</a:t>
            </a:r>
            <a:r>
              <a:rPr lang="fr-F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réalisé grâce à un</a:t>
            </a:r>
            <a:r>
              <a:rPr lang="fr-F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Doppler de poche</a:t>
            </a:r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35ADB3D2-C5D9-4EDD-9D46-3905748B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46760"/>
            <a:ext cx="1056132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et méthode</a:t>
            </a:r>
            <a:br>
              <a:rPr lang="fr-FR" dirty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8A39699-962A-4A7A-80E9-78DE164E9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z="4400" smtClean="0"/>
              <a:t>4</a:t>
            </a:fld>
            <a:endParaRPr lang="fr-FR" sz="440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25D065-F857-44DB-B60C-D1053E4F7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</p:spTree>
    <p:extLst>
      <p:ext uri="{BB962C8B-B14F-4D97-AF65-F5344CB8AC3E}">
        <p14:creationId xmlns:p14="http://schemas.microsoft.com/office/powerpoint/2010/main" val="509609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E00BD8-553C-4E32-8CF8-CE4B09900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960" y="1493521"/>
            <a:ext cx="11094720" cy="445008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Tx/>
            </a:pPr>
            <a:r>
              <a:rPr lang="fr-F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Normal: IPS ]0,9-1,3[</a:t>
            </a:r>
          </a:p>
          <a:p>
            <a:pPr algn="just">
              <a:lnSpc>
                <a:spcPct val="150000"/>
              </a:lnSpc>
              <a:buClrTx/>
            </a:pPr>
            <a:r>
              <a:rPr lang="fr-F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AOMI : IPS &lt; 0,9</a:t>
            </a:r>
          </a:p>
          <a:p>
            <a:pPr algn="just">
              <a:lnSpc>
                <a:spcPct val="150000"/>
              </a:lnSpc>
              <a:buClrTx/>
            </a:pPr>
            <a:r>
              <a:rPr lang="fr-F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Médiacalcose: IPS &gt; 1,3</a:t>
            </a:r>
          </a:p>
          <a:p>
            <a:pPr algn="just">
              <a:lnSpc>
                <a:spcPct val="150000"/>
              </a:lnSpc>
              <a:buClrTx/>
            </a:pPr>
            <a:endParaRPr lang="fr-FR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35ADB3D2-C5D9-4EDD-9D46-3905748B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46760"/>
            <a:ext cx="1056132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Patients et méthode</a:t>
            </a:r>
            <a:br>
              <a:rPr lang="fr-FR" dirty="0">
                <a:solidFill>
                  <a:schemeClr val="tx1"/>
                </a:solidFill>
              </a:rPr>
            </a:b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8A39699-962A-4A7A-80E9-78DE164E9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z="4400" smtClean="0"/>
              <a:t>5</a:t>
            </a:fld>
            <a:endParaRPr lang="fr-FR" sz="440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925D065-F857-44DB-B60C-D1053E4F7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</p:spTree>
    <p:extLst>
      <p:ext uri="{BB962C8B-B14F-4D97-AF65-F5344CB8AC3E}">
        <p14:creationId xmlns:p14="http://schemas.microsoft.com/office/powerpoint/2010/main" val="2951941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EF842F-0986-4FE2-9DEC-903EBABFF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840" y="1294228"/>
            <a:ext cx="10728960" cy="4882735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v"/>
            </a:pPr>
            <a:r>
              <a:rPr lang="fr-FR" dirty="0"/>
              <a:t> </a:t>
            </a:r>
            <a:r>
              <a:rPr lang="fr-FR" b="1" dirty="0"/>
              <a:t>Résultats descriptifs</a:t>
            </a:r>
          </a:p>
          <a:p>
            <a:pPr>
              <a:buClrTx/>
            </a:pPr>
            <a:r>
              <a:rPr lang="fr-FR" dirty="0"/>
              <a:t>120 patients colligés;</a:t>
            </a:r>
          </a:p>
          <a:p>
            <a:pPr>
              <a:buClrTx/>
            </a:pPr>
            <a:r>
              <a:rPr lang="fr-FR" dirty="0"/>
              <a:t> 2 sous groupes: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2D3473D0-238C-435B-811A-7686FB9A0A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8409830"/>
              </p:ext>
            </p:extLst>
          </p:nvPr>
        </p:nvGraphicFramePr>
        <p:xfrm>
          <a:off x="4098472" y="1483518"/>
          <a:ext cx="6644639" cy="3890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re 1">
            <a:extLst>
              <a:ext uri="{FF2B5EF4-FFF2-40B4-BE49-F238E27FC236}">
                <a16:creationId xmlns:a16="http://schemas.microsoft.com/office/drawing/2014/main" id="{C6F4E07E-531D-4271-A8F8-09D6E3017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91" y="562707"/>
            <a:ext cx="10561320" cy="1406769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</a:t>
            </a:r>
            <a:br>
              <a:rPr lang="fr-FR" dirty="0"/>
            </a:br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F7A065-0D7A-4164-96BF-479052BC8AE3}"/>
              </a:ext>
            </a:extLst>
          </p:cNvPr>
          <p:cNvSpPr/>
          <p:nvPr/>
        </p:nvSpPr>
        <p:spPr>
          <a:xfrm>
            <a:off x="3487783" y="5318522"/>
            <a:ext cx="6500279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1: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répartition des patients selon le type de SCA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287ED8-256B-43E6-B8F1-50A9C1350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z="4400" smtClean="0"/>
              <a:t>6</a:t>
            </a:fld>
            <a:endParaRPr lang="fr-FR" sz="4400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3FD43C9-2C01-4BDA-B250-989E4A141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</p:spTree>
    <p:extLst>
      <p:ext uri="{BB962C8B-B14F-4D97-AF65-F5344CB8AC3E}">
        <p14:creationId xmlns:p14="http://schemas.microsoft.com/office/powerpoint/2010/main" val="3754057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DF1EB6-D3A8-4CFB-86D1-1946E9434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Tx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Prédominance masculine sexe ratio = 2;</a:t>
            </a:r>
          </a:p>
          <a:p>
            <a:pPr>
              <a:lnSpc>
                <a:spcPct val="150000"/>
              </a:lnSpc>
              <a:buClrTx/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 moyen : 61,17ans ± 11,4 (27 et 86 ans);</a:t>
            </a:r>
            <a:endParaRPr lang="fr-F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Tx/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45 patients soit 37,5% présentaient une AOMI;</a:t>
            </a:r>
          </a:p>
          <a:p>
            <a:pPr>
              <a:lnSpc>
                <a:spcPct val="150000"/>
              </a:lnSpc>
              <a:buClrTx/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patients soit 10,83%présentaient une médiacalcose.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13291943-6494-4932-8CD6-CF0BB0836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735" y="576776"/>
            <a:ext cx="10561320" cy="1378634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</a:t>
            </a:r>
            <a:br>
              <a:rPr lang="fr-FR" dirty="0"/>
            </a:br>
            <a:r>
              <a:rPr lang="fr-FR" dirty="0"/>
              <a:t>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68DDF5-51F3-43DC-811D-FC0B1E26A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1109786" cy="365125"/>
          </a:xfrm>
        </p:spPr>
        <p:txBody>
          <a:bodyPr/>
          <a:lstStyle/>
          <a:p>
            <a:fld id="{4A872010-61C0-4BFA-8976-F290016CE5EB}" type="slidenum">
              <a:rPr lang="fr-FR" sz="4400" smtClean="0"/>
              <a:t>7</a:t>
            </a:fld>
            <a:endParaRPr lang="fr-FR" sz="440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C634B9-9E0B-49B4-B549-8F7DAC64E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</p:spTree>
    <p:extLst>
      <p:ext uri="{BB962C8B-B14F-4D97-AF65-F5344CB8AC3E}">
        <p14:creationId xmlns:p14="http://schemas.microsoft.com/office/powerpoint/2010/main" val="1295128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82E40B-0481-4A7B-A7E7-AE7FDF5B4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5254"/>
            <a:ext cx="10515600" cy="5774532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6796F84-1C3E-4A00-9DEA-F78A32F35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740807"/>
              </p:ext>
            </p:extLst>
          </p:nvPr>
        </p:nvGraphicFramePr>
        <p:xfrm>
          <a:off x="2776361" y="3020305"/>
          <a:ext cx="7004956" cy="2467601"/>
        </p:xfrm>
        <a:graphic>
          <a:graphicData uri="http://schemas.openxmlformats.org/drawingml/2006/table">
            <a:tbl>
              <a:tblPr firstRow="1" firstCol="1" bandRow="1"/>
              <a:tblGrid>
                <a:gridCol w="1487100">
                  <a:extLst>
                    <a:ext uri="{9D8B030D-6E8A-4147-A177-3AD203B41FA5}">
                      <a16:colId xmlns:a16="http://schemas.microsoft.com/office/drawing/2014/main" val="893901341"/>
                    </a:ext>
                  </a:extLst>
                </a:gridCol>
                <a:gridCol w="1490544">
                  <a:extLst>
                    <a:ext uri="{9D8B030D-6E8A-4147-A177-3AD203B41FA5}">
                      <a16:colId xmlns:a16="http://schemas.microsoft.com/office/drawing/2014/main" val="1230100952"/>
                    </a:ext>
                  </a:extLst>
                </a:gridCol>
                <a:gridCol w="2169943">
                  <a:extLst>
                    <a:ext uri="{9D8B030D-6E8A-4147-A177-3AD203B41FA5}">
                      <a16:colId xmlns:a16="http://schemas.microsoft.com/office/drawing/2014/main" val="4169331869"/>
                    </a:ext>
                  </a:extLst>
                </a:gridCol>
                <a:gridCol w="1605931">
                  <a:extLst>
                    <a:ext uri="{9D8B030D-6E8A-4147-A177-3AD203B41FA5}">
                      <a16:colId xmlns:a16="http://schemas.microsoft.com/office/drawing/2014/main" val="1810497605"/>
                    </a:ext>
                  </a:extLst>
                </a:gridCol>
                <a:gridCol w="251438">
                  <a:extLst>
                    <a:ext uri="{9D8B030D-6E8A-4147-A177-3AD203B41FA5}">
                      <a16:colId xmlns:a16="http://schemas.microsoft.com/office/drawing/2014/main" val="195377286"/>
                    </a:ext>
                  </a:extLst>
                </a:gridCol>
              </a:tblGrid>
              <a:tr h="4012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IPS Normale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Médiacalcose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923925" algn="l"/>
                        </a:tabLs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AOMI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205706"/>
                  </a:ext>
                </a:extLst>
              </a:tr>
              <a:tr h="6887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Hommes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6648179"/>
                  </a:ext>
                </a:extLst>
              </a:tr>
              <a:tr h="6887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Femmes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065624"/>
                  </a:ext>
                </a:extLst>
              </a:tr>
              <a:tr h="6887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fr-F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fr-F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24707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377B25EF-7DB6-4716-9FE1-1F9BB758A811}"/>
              </a:ext>
            </a:extLst>
          </p:cNvPr>
          <p:cNvSpPr/>
          <p:nvPr/>
        </p:nvSpPr>
        <p:spPr>
          <a:xfrm>
            <a:off x="2976614" y="1745554"/>
            <a:ext cx="5393704" cy="8433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I 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profil de l’IPS en fonction du sexe</a:t>
            </a:r>
            <a:endParaRPr lang="fr-FR" sz="2000" dirty="0">
              <a:ln>
                <a:solidFill>
                  <a:schemeClr val="bg1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E8E37BAC-5527-4A68-93A4-1247BB782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06" y="655661"/>
            <a:ext cx="10561320" cy="1262836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</a:t>
            </a:r>
            <a:br>
              <a:rPr lang="fr-FR" dirty="0"/>
            </a:b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E51601-0E23-44F7-8911-9CBF70E3D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z="4400" smtClean="0"/>
              <a:t>8</a:t>
            </a:fld>
            <a:endParaRPr lang="fr-FR" sz="4400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8BAB812-9B21-45D7-9CEA-22D591ED7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</p:spTree>
    <p:extLst>
      <p:ext uri="{BB962C8B-B14F-4D97-AF65-F5344CB8AC3E}">
        <p14:creationId xmlns:p14="http://schemas.microsoft.com/office/powerpoint/2010/main" val="190379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>
            <a:extLst>
              <a:ext uri="{FF2B5EF4-FFF2-40B4-BE49-F238E27FC236}">
                <a16:creationId xmlns:a16="http://schemas.microsoft.com/office/drawing/2014/main" id="{B37CB4B9-4E04-4899-A069-2E73FC7C8A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901910"/>
              </p:ext>
            </p:extLst>
          </p:nvPr>
        </p:nvGraphicFramePr>
        <p:xfrm>
          <a:off x="2299564" y="3038621"/>
          <a:ext cx="7029157" cy="2430972"/>
        </p:xfrm>
        <a:graphic>
          <a:graphicData uri="http://schemas.openxmlformats.org/drawingml/2006/table">
            <a:tbl>
              <a:tblPr firstRow="1" firstCol="1" bandRow="1"/>
              <a:tblGrid>
                <a:gridCol w="1570761">
                  <a:extLst>
                    <a:ext uri="{9D8B030D-6E8A-4147-A177-3AD203B41FA5}">
                      <a16:colId xmlns:a16="http://schemas.microsoft.com/office/drawing/2014/main" val="3592970846"/>
                    </a:ext>
                  </a:extLst>
                </a:gridCol>
                <a:gridCol w="1356292">
                  <a:extLst>
                    <a:ext uri="{9D8B030D-6E8A-4147-A177-3AD203B41FA5}">
                      <a16:colId xmlns:a16="http://schemas.microsoft.com/office/drawing/2014/main" val="2468077730"/>
                    </a:ext>
                  </a:extLst>
                </a:gridCol>
                <a:gridCol w="2051052">
                  <a:extLst>
                    <a:ext uri="{9D8B030D-6E8A-4147-A177-3AD203B41FA5}">
                      <a16:colId xmlns:a16="http://schemas.microsoft.com/office/drawing/2014/main" val="2298229669"/>
                    </a:ext>
                  </a:extLst>
                </a:gridCol>
                <a:gridCol w="2051052">
                  <a:extLst>
                    <a:ext uri="{9D8B030D-6E8A-4147-A177-3AD203B41FA5}">
                      <a16:colId xmlns:a16="http://schemas.microsoft.com/office/drawing/2014/main" val="838745786"/>
                    </a:ext>
                  </a:extLst>
                </a:gridCol>
              </a:tblGrid>
              <a:tr h="5981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IPS Normale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Médiacalcose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AOMI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410216"/>
                  </a:ext>
                </a:extLst>
              </a:tr>
              <a:tr h="4899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 ST + 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9817694"/>
                  </a:ext>
                </a:extLst>
              </a:tr>
              <a:tr h="4899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 ST -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82016"/>
                  </a:ext>
                </a:extLst>
              </a:tr>
              <a:tr h="4899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894797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2F51165-DA5F-48A7-86E5-3B12FCFF284A}"/>
              </a:ext>
            </a:extLst>
          </p:cNvPr>
          <p:cNvSpPr/>
          <p:nvPr/>
        </p:nvSpPr>
        <p:spPr>
          <a:xfrm>
            <a:off x="2730429" y="1930791"/>
            <a:ext cx="5485103" cy="96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II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profil </a:t>
            </a:r>
            <a:r>
              <a:rPr lang="fr-FR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l’IPS selon le type de SCA</a:t>
            </a:r>
            <a:endParaRPr lang="fr-FR" sz="2000" dirty="0">
              <a:ln>
                <a:solidFill>
                  <a:schemeClr val="bg1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B15DC90D-9E77-46F1-BC2F-D336455E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82" y="604911"/>
            <a:ext cx="10561320" cy="2138289"/>
          </a:xfrm>
        </p:spPr>
        <p:txBody>
          <a:bodyPr>
            <a:normAutofit fontScale="90000"/>
          </a:bodyPr>
          <a:lstStyle/>
          <a:p>
            <a:pPr algn="ctr"/>
            <a:b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</a:t>
            </a:r>
            <a:b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dirty="0"/>
            </a:b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825F55-A88A-41FE-99E5-822BA7D46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72010-61C0-4BFA-8976-F290016CE5EB}" type="slidenum">
              <a:rPr lang="fr-FR" sz="4400" smtClean="0"/>
              <a:t>9</a:t>
            </a:fld>
            <a:endParaRPr lang="fr-FR" sz="4400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3FB08066-2377-420E-9323-2FB5A23CF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J7-SOCARB</a:t>
            </a:r>
          </a:p>
        </p:txBody>
      </p:sp>
    </p:spTree>
    <p:extLst>
      <p:ext uri="{BB962C8B-B14F-4D97-AF65-F5344CB8AC3E}">
        <p14:creationId xmlns:p14="http://schemas.microsoft.com/office/powerpoint/2010/main" val="600488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1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1" id="{3E0E66A2-19F8-4D67-BAA9-BC3CFAC37CD8}" vid="{7B2A7183-6110-4787-BBB4-640BA9D8045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18402</TotalTime>
  <Words>545</Words>
  <Application>Microsoft Office PowerPoint</Application>
  <PresentationFormat>Grand écran</PresentationFormat>
  <Paragraphs>164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Constantia</vt:lpstr>
      <vt:lpstr>Times New Roman</vt:lpstr>
      <vt:lpstr>Wingdings</vt:lpstr>
      <vt:lpstr>Wingdings 2</vt:lpstr>
      <vt:lpstr>Thème1</vt:lpstr>
      <vt:lpstr>Prévalence de l’artériopathie oblitérante des membres inférieurs dans une population de coronariens</vt:lpstr>
      <vt:lpstr>Introduction </vt:lpstr>
      <vt:lpstr>Objectifs</vt:lpstr>
      <vt:lpstr>Patients et méthode </vt:lpstr>
      <vt:lpstr>Patients et méthode </vt:lpstr>
      <vt:lpstr>Résultats </vt:lpstr>
      <vt:lpstr>Résultats  </vt:lpstr>
      <vt:lpstr>Résultats </vt:lpstr>
      <vt:lpstr> Résultats  </vt:lpstr>
      <vt:lpstr>Résultats </vt:lpstr>
      <vt:lpstr>Résultats </vt:lpstr>
      <vt:lpstr>Résultats  </vt:lpstr>
      <vt:lpstr>Conclusion </vt:lpstr>
      <vt:lpstr>MERCI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Lynda Compaore</dc:creator>
  <cp:lastModifiedBy>Lynda Compaore</cp:lastModifiedBy>
  <cp:revision>37</cp:revision>
  <dcterms:created xsi:type="dcterms:W3CDTF">2021-10-14T13:24:48Z</dcterms:created>
  <dcterms:modified xsi:type="dcterms:W3CDTF">2021-10-29T08:52:16Z</dcterms:modified>
</cp:coreProperties>
</file>